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58" r:id="rId4"/>
    <p:sldId id="259" r:id="rId5"/>
    <p:sldId id="260" r:id="rId6"/>
    <p:sldId id="262" r:id="rId7"/>
    <p:sldId id="272" r:id="rId8"/>
    <p:sldId id="278" r:id="rId9"/>
    <p:sldId id="274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5FC40-FECE-4F36-A0EE-D91A910BF67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5923C-E732-4F9B-9DC6-C1E9DEB2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B5CA7-67DD-40F2-840A-DCE2CA033081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2EEB4-3CC2-4DC5-A649-909284FF45E2}" type="datetime1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43B3-EB26-4DF8-A9E2-A37DA8C6C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9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41BE-28EA-4E3C-9AEE-54AB32152B77}" type="datetime1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706C-33F1-474B-A1C7-4244E6FA1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0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0020-2E46-47B1-B107-CAEEA68A24A2}" type="datetime1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AF2B-E7CE-4C9A-839B-1A29A33E9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8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C725-307F-41C2-962F-681B7444C70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7E4C-82C5-4967-821A-0DFFBF9B22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38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E79A-3353-4E21-B844-5001A27ADD7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D0DE1-FF34-439D-B331-7B37F8B770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03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BCE9E-EA00-4E5A-BD3C-D8DB13CBFB2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1BC0-FD52-4D39-9EA0-4F6E5EA5B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09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1BEAD-4D8D-4678-ADCC-087BEBB2D76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936B-F0B1-41A2-8462-D4CEEA5451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1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1188B-747F-4090-851C-6C0FF7F5D5A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D077E-E7A9-4AFF-8DC1-AEF56F70B9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86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2DE1-D59F-44D3-84BB-E15D0CAE678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14495-FD53-4F1C-A42B-E824149E0A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51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CC4D-BD1E-4AA3-880E-1EBBEB2463E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C39A-6DBB-4DB7-BF45-7886BA2069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9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6ACC-3129-4BAA-A435-0C0A65B54D8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63AF-9DDF-4715-AB8D-648D9812A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8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0CC6-AD49-4A8C-8973-9B1DD6F7E63A}" type="datetime1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14D92-FD63-4F94-B343-3C20DB5EE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88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697B-1469-4C9F-8733-36A72A6C585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969E-E5B5-427E-86D1-B845CB4973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02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4364-CE75-40DE-BC6B-A0AC431AA05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E77EF-0C95-4D0B-B5FD-8BEFFEDA47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61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AF0CE-3855-4CC1-B0E9-B9602103234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7790-70EE-447F-A654-8C1E0E4C2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8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C5DA8-3DD3-4356-9BF0-9561D12D10A7}" type="datetime1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31CDD-AC8D-4301-B935-B41062F51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4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261A3-EF56-4FA2-AF31-15F692DB8914}" type="datetime1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5CA9-04F9-42EA-A0D9-315298B0B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9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68508-F366-4456-B729-6FD9A3B346F0}" type="datetime1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161E-9343-4849-A425-EDB444D78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DEFCC-68E2-4606-BC07-5463708A59AC}" type="datetime1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E809-DF97-41A7-9B1B-3DB26D161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3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2FD3-3D62-4BCF-9C18-80B45206D754}" type="datetime1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82E8-47F7-46E2-AC13-17A2B982F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6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8F95-C5D0-4B81-ADDD-317A4C0E0586}" type="datetime1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AA90F-CBC1-40AF-AF61-02F64A644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180AD-6271-42A1-8A3C-93395693E2E1}" type="datetime1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1B82-0E86-4A0B-AAD9-50D3EFBC9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1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119D03-A3CF-422F-8373-7BEFCBA6C30A}" type="datetime1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CC8E1A-F059-4C1E-BB15-6EE466994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394D79-15A5-45F8-8E78-8387784CE3F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4C1FCA-3557-4892-990F-B13A0D1AD3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3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galeg.maryland.gov/pubs-current/current-senate-status-report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mgaleg.maryland.gov/pubs-current/current-house-status-report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1722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8A7C7A-B820-42C8-8942-42C517BEF035}" type="slidenum">
              <a:rPr lang="en-US" sz="16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22376" y="10668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cs typeface="Arial" charset="0"/>
              </a:rPr>
              <a:t> </a:t>
            </a:r>
            <a:br>
              <a:rPr lang="en-US" sz="2800" b="1" dirty="0">
                <a:solidFill>
                  <a:srgbClr val="002060"/>
                </a:solidFill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cs typeface="Arial" charset="0"/>
              </a:rPr>
              <a:t>32</a:t>
            </a:r>
            <a:r>
              <a:rPr lang="en-US" sz="2800" b="1" baseline="30000" dirty="0" smtClean="0">
                <a:solidFill>
                  <a:srgbClr val="002060"/>
                </a:solidFill>
                <a:cs typeface="Arial" charset="0"/>
              </a:rPr>
              <a:t>nd</a:t>
            </a:r>
            <a:r>
              <a:rPr lang="en-US" sz="2800" b="1" dirty="0" smtClean="0">
                <a:solidFill>
                  <a:srgbClr val="002060"/>
                </a:solidFill>
                <a:cs typeface="Arial" charset="0"/>
              </a:rPr>
              <a:t> Annual MD Joint Child Support Training Conference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cs typeface="Arial" charset="0"/>
              </a:rPr>
              <a:t>2019 </a:t>
            </a:r>
            <a:r>
              <a:rPr lang="en-US" sz="3200" b="1" dirty="0">
                <a:solidFill>
                  <a:srgbClr val="002060"/>
                </a:solidFill>
                <a:cs typeface="Arial" charset="0"/>
              </a:rPr>
              <a:t>Legislative Briefing </a:t>
            </a:r>
            <a:br>
              <a:rPr lang="en-US" sz="3200" b="1" dirty="0">
                <a:solidFill>
                  <a:srgbClr val="002060"/>
                </a:solidFill>
                <a:cs typeface="Arial" charset="0"/>
              </a:rPr>
            </a:br>
            <a:r>
              <a:rPr lang="en-US" sz="32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2060"/>
                </a:solidFill>
                <a:cs typeface="Arial" charset="0"/>
              </a:rPr>
            </a:br>
            <a:endParaRPr lang="en-US" sz="2800" i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3076" name="Picture 2" descr="http://2.bp.blogspot.com/-c8woYhN3VvY/T7uxriDJdDI/AAAAAAAAHz0/15IRYYFONS8/s1600/annapolis-maryl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mage result for house of delegates mary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810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Subtitle 2"/>
          <p:cNvSpPr>
            <a:spLocks noGrp="1"/>
          </p:cNvSpPr>
          <p:nvPr>
            <p:ph type="subTitle" idx="1"/>
          </p:nvPr>
        </p:nvSpPr>
        <p:spPr>
          <a:xfrm>
            <a:off x="2438400" y="5105400"/>
            <a:ext cx="4572000" cy="990600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DHS - Office of Government Affairs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October 23, 2019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Lauren C. </a:t>
            </a:r>
            <a:r>
              <a:rPr lang="en-US" sz="2000" dirty="0" err="1" smtClean="0">
                <a:solidFill>
                  <a:srgbClr val="002060"/>
                </a:solidFill>
              </a:rPr>
              <a:t>Graziano</a:t>
            </a:r>
            <a:r>
              <a:rPr lang="en-US" sz="2000" dirty="0" smtClean="0">
                <a:solidFill>
                  <a:srgbClr val="002060"/>
                </a:solidFill>
              </a:rPr>
              <a:t>, Director of Government Affairs</a:t>
            </a:r>
          </a:p>
        </p:txBody>
      </p:sp>
    </p:spTree>
    <p:extLst>
      <p:ext uri="{BB962C8B-B14F-4D97-AF65-F5344CB8AC3E}">
        <p14:creationId xmlns:p14="http://schemas.microsoft.com/office/powerpoint/2010/main" val="6556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Discussion and Contact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9738" y="6096000"/>
            <a:ext cx="2133600" cy="365125"/>
          </a:xfrm>
        </p:spPr>
        <p:txBody>
          <a:bodyPr/>
          <a:lstStyle/>
          <a:p>
            <a:pPr>
              <a:defRPr/>
            </a:pPr>
            <a:fld id="{C7F4C139-C672-4A4C-ACE8-3489CB31D8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556" name="Picture 14" descr="C:\Users\nkibret\Downloads\26768128491_5220f6fe1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5" descr="C:\Users\nkibret\Downloads\29322226713_488968e2de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28956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00200" y="6096000"/>
            <a:ext cx="22367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www.dhr.state.md.us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"/>
          </p:nvPr>
        </p:nvSpPr>
        <p:spPr>
          <a:xfrm>
            <a:off x="5543550" y="4865688"/>
            <a:ext cx="3352800" cy="1600200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en-US" sz="1800" b="1" dirty="0" smtClean="0"/>
              <a:t> Contact</a:t>
            </a:r>
            <a:r>
              <a:rPr lang="en-US" sz="1800" dirty="0" smtClean="0"/>
              <a:t>:</a:t>
            </a:r>
          </a:p>
          <a:p>
            <a:pPr algn="ctr">
              <a:buFont typeface="Arial" charset="0"/>
              <a:buNone/>
              <a:defRPr/>
            </a:pPr>
            <a:r>
              <a:rPr lang="en-US" sz="1600" b="1" u="sng" dirty="0" smtClean="0">
                <a:solidFill>
                  <a:srgbClr val="0070C0"/>
                </a:solidFill>
              </a:rPr>
              <a:t>laurenc.graziano@maryland.gov</a:t>
            </a:r>
            <a:r>
              <a:rPr lang="en-US" sz="1600" b="1" dirty="0" smtClean="0"/>
              <a:t> </a:t>
            </a:r>
          </a:p>
          <a:p>
            <a:pPr algn="ctr">
              <a:buFont typeface="Arial" charset="0"/>
              <a:buNone/>
              <a:defRPr/>
            </a:pPr>
            <a:r>
              <a:rPr lang="en-US" sz="1600" b="1" dirty="0"/>
              <a:t>o</a:t>
            </a:r>
            <a:r>
              <a:rPr lang="en-US" sz="1600" b="1" dirty="0" smtClean="0"/>
              <a:t>r</a:t>
            </a:r>
          </a:p>
          <a:p>
            <a:pPr algn="ctr">
              <a:buFont typeface="Arial" charset="0"/>
              <a:buNone/>
              <a:defRPr/>
            </a:pPr>
            <a:r>
              <a:rPr lang="en-US" sz="1600" b="1" u="sng" dirty="0">
                <a:solidFill>
                  <a:srgbClr val="0070C0"/>
                </a:solidFill>
              </a:rPr>
              <a:t>r</a:t>
            </a:r>
            <a:r>
              <a:rPr lang="en-US" sz="1600" b="1" u="sng" dirty="0" smtClean="0">
                <a:solidFill>
                  <a:srgbClr val="0070C0"/>
                </a:solidFill>
              </a:rPr>
              <a:t>achel.sledge@maryland.gov</a:t>
            </a:r>
            <a:endParaRPr lang="en-US" sz="1800" b="1" u="sng" dirty="0" smtClean="0">
              <a:solidFill>
                <a:srgbClr val="0070C0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23560" name="AutoShape 2" descr="filesystem:chrome-extension://fdpohaocaechififmbbbbbknoalclacl/temporary/screencapture-dhr-maryland-gov-151641191155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61" name="AutoShape 4" descr="filesystem:chrome-extension://fdpohaocaechififmbbbbbknoalclacl/temporary/screencapture-dhr-maryland-gov-151641191155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62" name="AutoShape 6" descr="filesystem:chrome-extension://fdpohaocaechififmbbbbbknoalclacl/temporary/screencapture-dhr-maryland-gov-151641191155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63" name="AutoShape 8" descr="filesystem:chrome-extension://fdpohaocaechififmbbbbbknoalclacl/temporary/screencapture-dhr-maryland-gov-151641191155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3564" name="Picture 9" descr="C:\Users\nkibret\Downloads\screencapture-dhr-maryland-gov-15164119115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6149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8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9738" y="6096000"/>
            <a:ext cx="2133600" cy="365125"/>
          </a:xfrm>
        </p:spPr>
        <p:txBody>
          <a:bodyPr/>
          <a:lstStyle/>
          <a:p>
            <a:pPr>
              <a:defRPr/>
            </a:pPr>
            <a:fld id="{5DBB61A6-43D1-4A72-BB96-FBE6BE210E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sz="3500" b="1" dirty="0" smtClean="0"/>
              <a:t>Purpose:  Provide overview of DHS-related enacted and prepare for the 2019 legislative session.</a:t>
            </a:r>
          </a:p>
          <a:p>
            <a:pPr>
              <a:buFont typeface="Arial" charset="0"/>
              <a:buNone/>
              <a:defRPr/>
            </a:pPr>
            <a:endParaRPr lang="en-US" sz="1200" b="1" dirty="0" smtClean="0"/>
          </a:p>
          <a:p>
            <a:pPr>
              <a:defRPr/>
            </a:pPr>
            <a:r>
              <a:rPr lang="en-US" dirty="0" smtClean="0"/>
              <a:t>Introduction</a:t>
            </a:r>
            <a:endParaRPr lang="en-US" dirty="0"/>
          </a:p>
          <a:p>
            <a:pPr>
              <a:defRPr/>
            </a:pPr>
            <a:r>
              <a:rPr lang="en-US" dirty="0" smtClean="0"/>
              <a:t>DHS </a:t>
            </a:r>
            <a:r>
              <a:rPr lang="en-US" dirty="0"/>
              <a:t>Overview</a:t>
            </a:r>
          </a:p>
          <a:p>
            <a:pPr>
              <a:defRPr/>
            </a:pPr>
            <a:r>
              <a:rPr lang="en-US" dirty="0"/>
              <a:t>OGA – What We Do</a:t>
            </a:r>
          </a:p>
          <a:p>
            <a:pPr>
              <a:defRPr/>
            </a:pPr>
            <a:r>
              <a:rPr lang="en-US" dirty="0" smtClean="0"/>
              <a:t>2019 Legislation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Overview of CSA Bills</a:t>
            </a:r>
          </a:p>
          <a:p>
            <a:pPr>
              <a:defRPr/>
            </a:pPr>
            <a:r>
              <a:rPr lang="en-US" dirty="0" smtClean="0"/>
              <a:t>2019 Interim and 2020 Session Forecasting</a:t>
            </a:r>
            <a:endParaRPr lang="en-US" dirty="0"/>
          </a:p>
          <a:p>
            <a:pPr>
              <a:defRPr/>
            </a:pPr>
            <a:r>
              <a:rPr lang="en-US" dirty="0" smtClean="0"/>
              <a:t>Discussion &amp;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DHS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9738" y="6096000"/>
            <a:ext cx="2133600" cy="365125"/>
          </a:xfrm>
        </p:spPr>
        <p:txBody>
          <a:bodyPr/>
          <a:lstStyle/>
          <a:p>
            <a:pPr>
              <a:defRPr/>
            </a:pPr>
            <a:fld id="{BD33BB1D-C8D8-4124-88E2-E9A8A815C2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/>
              <a:t>DHS is Maryland’s </a:t>
            </a:r>
            <a:r>
              <a:rPr lang="en-US" sz="2400" b="1" dirty="0" smtClean="0"/>
              <a:t>Human Services Agency.</a:t>
            </a:r>
          </a:p>
          <a:p>
            <a:pPr lvl="1">
              <a:defRPr/>
            </a:pPr>
            <a:r>
              <a:rPr lang="en-US" sz="2400" dirty="0" smtClean="0"/>
              <a:t>We envision a Maryland where people independently support themselves and their families and where individuals are safe from abuse and neglect.</a:t>
            </a:r>
          </a:p>
          <a:p>
            <a:pPr>
              <a:defRPr/>
            </a:pPr>
            <a:r>
              <a:rPr lang="en-US" sz="2400" dirty="0" smtClean="0"/>
              <a:t>3 Primary Areas:</a:t>
            </a:r>
          </a:p>
          <a:p>
            <a:pPr lvl="1">
              <a:defRPr/>
            </a:pPr>
            <a:r>
              <a:rPr lang="en-US" sz="2400" dirty="0" smtClean="0"/>
              <a:t>Administer the State’s Child Welfare and Adult Services Programs (Social Services Administration)</a:t>
            </a:r>
          </a:p>
          <a:p>
            <a:pPr lvl="1">
              <a:defRPr/>
            </a:pPr>
            <a:r>
              <a:rPr lang="en-US" sz="2400" dirty="0" smtClean="0"/>
              <a:t>Provide economic assistance to those in need (Family Investment Administration)</a:t>
            </a:r>
          </a:p>
          <a:p>
            <a:pPr lvl="1">
              <a:defRPr/>
            </a:pPr>
            <a:r>
              <a:rPr lang="en-US" sz="2400" dirty="0" smtClean="0"/>
              <a:t>Collect child support and support obligors in meeting obligations (Child Support Administration)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 smtClean="0"/>
              <a:t>In FY </a:t>
            </a:r>
            <a:r>
              <a:rPr lang="en-US" sz="2400" dirty="0" smtClean="0"/>
              <a:t>2019, </a:t>
            </a:r>
            <a:r>
              <a:rPr lang="en-US" sz="2400" dirty="0" smtClean="0"/>
              <a:t>more than one million Marylanders used one or more DHS services.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99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OGA – What We 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9738" y="6096000"/>
            <a:ext cx="2133600" cy="365125"/>
          </a:xfrm>
        </p:spPr>
        <p:txBody>
          <a:bodyPr/>
          <a:lstStyle/>
          <a:p>
            <a:pPr>
              <a:defRPr/>
            </a:pPr>
            <a:fld id="{E91F3AED-AD18-45A1-BE54-6355A721BA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229600" cy="51054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9800" dirty="0" smtClean="0"/>
              <a:t>OGA serves as a </a:t>
            </a:r>
            <a:r>
              <a:rPr lang="en-US" sz="9800" b="1" dirty="0" smtClean="0"/>
              <a:t>coordination unit for all legislative and regulatory development activity for the Department.</a:t>
            </a:r>
          </a:p>
          <a:p>
            <a:pPr>
              <a:lnSpc>
                <a:spcPct val="90000"/>
              </a:lnSpc>
              <a:defRPr/>
            </a:pPr>
            <a:endParaRPr lang="en-US" sz="6800" dirty="0" smtClean="0"/>
          </a:p>
          <a:p>
            <a:pPr>
              <a:lnSpc>
                <a:spcPct val="90000"/>
              </a:lnSpc>
              <a:defRPr/>
            </a:pPr>
            <a:r>
              <a:rPr lang="en-US" sz="7400" dirty="0" smtClean="0"/>
              <a:t>The staff of OGA:</a:t>
            </a:r>
          </a:p>
          <a:p>
            <a:pPr lvl="1">
              <a:defRPr/>
            </a:pPr>
            <a:r>
              <a:rPr lang="en-US" sz="7400" dirty="0" smtClean="0"/>
              <a:t>coordinate the development and submission of departmental legislation;</a:t>
            </a:r>
          </a:p>
          <a:p>
            <a:pPr lvl="1">
              <a:defRPr/>
            </a:pPr>
            <a:r>
              <a:rPr lang="en-US" sz="7400" dirty="0" smtClean="0"/>
              <a:t>liaise with State, local and federal government officials to advance the departmental positions.</a:t>
            </a:r>
          </a:p>
          <a:p>
            <a:pPr lvl="1">
              <a:defRPr/>
            </a:pPr>
            <a:r>
              <a:rPr lang="en-US" sz="7400" dirty="0" smtClean="0"/>
              <a:t>facilitate briefings, committee hearings and the submission of statutorily mandated reports;</a:t>
            </a:r>
          </a:p>
          <a:p>
            <a:pPr lvl="1">
              <a:defRPr/>
            </a:pPr>
            <a:r>
              <a:rPr lang="en-US" sz="7400" dirty="0" smtClean="0"/>
              <a:t>coordinate responses to constituent concerns from elected officials; and</a:t>
            </a:r>
          </a:p>
          <a:p>
            <a:pPr lvl="1">
              <a:defRPr/>
            </a:pPr>
            <a:r>
              <a:rPr lang="en-US" sz="7400" dirty="0" smtClean="0"/>
              <a:t>manage the Department’s regulatory promulgation process.</a:t>
            </a:r>
          </a:p>
        </p:txBody>
      </p:sp>
    </p:spTree>
    <p:extLst>
      <p:ext uri="{BB962C8B-B14F-4D97-AF65-F5344CB8AC3E}">
        <p14:creationId xmlns:p14="http://schemas.microsoft.com/office/powerpoint/2010/main" val="40207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2019 Legislation - Snapshot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9738" y="6096000"/>
            <a:ext cx="2133600" cy="365125"/>
          </a:xfrm>
        </p:spPr>
        <p:txBody>
          <a:bodyPr/>
          <a:lstStyle/>
          <a:p>
            <a:pPr>
              <a:defRPr/>
            </a:pPr>
            <a:fld id="{73C07B6D-8535-4B1A-9D88-0FA2C0AFB7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19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Bills introduced</a:t>
            </a:r>
          </a:p>
          <a:p>
            <a:pPr lvl="1"/>
            <a:r>
              <a:rPr lang="en-US" dirty="0" smtClean="0"/>
              <a:t>2481 bills introduced in the House &amp; Senate</a:t>
            </a:r>
          </a:p>
          <a:p>
            <a:pPr lvl="2"/>
            <a:r>
              <a:rPr lang="en-US" sz="2000" dirty="0" smtClean="0"/>
              <a:t>1051 in the </a:t>
            </a:r>
            <a:r>
              <a:rPr lang="en-US" sz="2000" dirty="0" smtClean="0">
                <a:hlinkClick r:id="rId3"/>
              </a:rPr>
              <a:t>Senate</a:t>
            </a:r>
            <a:r>
              <a:rPr lang="en-US" sz="2000" dirty="0" smtClean="0"/>
              <a:t> &amp; 1430 in the </a:t>
            </a:r>
            <a:r>
              <a:rPr lang="en-US" sz="2000" dirty="0" smtClean="0">
                <a:hlinkClick r:id="rId4"/>
              </a:rPr>
              <a:t>House</a:t>
            </a:r>
            <a:endParaRPr lang="en-US" sz="2000" dirty="0" smtClean="0"/>
          </a:p>
          <a:p>
            <a:pPr lvl="2"/>
            <a:r>
              <a:rPr lang="en-US" sz="2000" dirty="0" smtClean="0"/>
              <a:t>An over 20% decrease over last year’s record-setting volume of bills introduced:</a:t>
            </a:r>
          </a:p>
          <a:p>
            <a:pPr lvl="3"/>
            <a:r>
              <a:rPr lang="en-US" sz="1800" dirty="0" smtClean="0"/>
              <a:t>2016: 2,831 </a:t>
            </a:r>
          </a:p>
          <a:p>
            <a:pPr lvl="3"/>
            <a:r>
              <a:rPr lang="en-US" sz="1800" dirty="0" smtClean="0"/>
              <a:t>2017: 2,880</a:t>
            </a:r>
          </a:p>
          <a:p>
            <a:pPr lvl="3"/>
            <a:r>
              <a:rPr lang="en-US" sz="1800" dirty="0" smtClean="0"/>
              <a:t>2018: 3,127</a:t>
            </a:r>
          </a:p>
          <a:p>
            <a:pPr lvl="2"/>
            <a:r>
              <a:rPr lang="en-US" sz="2000" dirty="0" smtClean="0"/>
              <a:t>It is unlikely we will see such few bills again. We can account for the low introduction rate due to the unprecedented number of new legislators.</a:t>
            </a:r>
          </a:p>
          <a:p>
            <a:pPr lvl="1"/>
            <a:r>
              <a:rPr lang="en-US" dirty="0" smtClean="0"/>
              <a:t>Passage rate: 22.9% (only 567 bills enacted)</a:t>
            </a:r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2236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 </a:t>
            </a:r>
            <a:r>
              <a:rPr lang="en-US" sz="3600" b="1" smtClean="0"/>
              <a:t>CSA Legislation Passed and Failed</a:t>
            </a:r>
            <a:endParaRPr lang="en-US" b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9738" y="6096000"/>
            <a:ext cx="2133600" cy="365125"/>
          </a:xfrm>
        </p:spPr>
        <p:txBody>
          <a:bodyPr/>
          <a:lstStyle/>
          <a:p>
            <a:pPr>
              <a:defRPr/>
            </a:pPr>
            <a:fld id="{612D5851-33FF-45EB-8551-FE92C894D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1143000"/>
          <a:ext cx="7848600" cy="5313524"/>
        </p:xfrm>
        <a:graphic>
          <a:graphicData uri="http://schemas.openxmlformats.org/drawingml/2006/table">
            <a:tbl>
              <a:tblPr/>
              <a:tblGrid>
                <a:gridCol w="2219807"/>
                <a:gridCol w="1109903"/>
                <a:gridCol w="1823412"/>
                <a:gridCol w="1823412"/>
                <a:gridCol w="872066"/>
              </a:tblGrid>
              <a:tr h="295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Garamond" pitchFamily="18" charset="0"/>
                          <a:ea typeface="Calibri"/>
                          <a:cs typeface="Aharoni"/>
                        </a:rPr>
                        <a:t>Bill Title</a:t>
                      </a:r>
                      <a:endParaRPr lang="en-US" sz="8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Garamond" pitchFamily="18" charset="0"/>
                          <a:ea typeface="Calibri"/>
                          <a:cs typeface="Aharoni"/>
                        </a:rPr>
                        <a:t>Bill No./Chapter No.</a:t>
                      </a:r>
                      <a:endParaRPr lang="en-US" sz="8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Garamond" pitchFamily="18" charset="0"/>
                          <a:ea typeface="Calibri"/>
                          <a:cs typeface="Aharoni"/>
                        </a:rPr>
                        <a:t>Sponsor</a:t>
                      </a:r>
                      <a:endParaRPr lang="en-US" sz="8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Pass/Fail</a:t>
                      </a:r>
                      <a:endParaRPr lang="en-US" sz="8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Garamond" pitchFamily="18" charset="0"/>
                          <a:ea typeface="Calibri"/>
                          <a:cs typeface="Aharoni"/>
                        </a:rPr>
                        <a:t>Effective Date</a:t>
                      </a:r>
                      <a:endParaRPr lang="en-US" sz="8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Child Support - Extraordinary Medical Expenses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HB0742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Delegate </a:t>
                      </a:r>
                      <a:r>
                        <a:rPr lang="en-US" sz="1200" b="1" dirty="0" err="1" smtClean="0">
                          <a:latin typeface="Garamond" pitchFamily="18" charset="0"/>
                          <a:ea typeface="Calibri"/>
                          <a:cs typeface="Times New Roman"/>
                        </a:rPr>
                        <a:t>Dumais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Pass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Oct 1, 2019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	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Family Law - Parentage and Adoption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HB519/SB697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Delegate </a:t>
                      </a:r>
                      <a:r>
                        <a:rPr lang="en-US" sz="1200" b="1" dirty="0" err="1" smtClean="0">
                          <a:latin typeface="Garamond" pitchFamily="18" charset="0"/>
                          <a:ea typeface="Calibri"/>
                          <a:cs typeface="Times New Roman"/>
                        </a:rPr>
                        <a:t>Dumais</a:t>
                      </a: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/Senator Smith 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Pass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Jun 1, 2019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Child Support - Multifamily Adjustment and Deviation From Guidelines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HB0279/SB0639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Delegate </a:t>
                      </a:r>
                      <a:r>
                        <a:rPr lang="en-US" sz="1200" b="1" dirty="0" err="1" smtClean="0">
                          <a:latin typeface="Garamond" pitchFamily="18" charset="0"/>
                          <a:ea typeface="Calibri"/>
                          <a:cs typeface="Times New Roman"/>
                        </a:rPr>
                        <a:t>Dumais</a:t>
                      </a: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/ Senator</a:t>
                      </a:r>
                      <a:r>
                        <a:rPr lang="en-US" sz="1200" b="1" baseline="0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mith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Fail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N/A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Child Support - Potential Income, Voluntary Impoverishment, and No Support Order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HB0726/SB0762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Delegate </a:t>
                      </a:r>
                      <a:r>
                        <a:rPr lang="en-US" sz="1200" b="1" dirty="0" err="1" smtClean="0">
                          <a:latin typeface="Garamond" pitchFamily="18" charset="0"/>
                          <a:ea typeface="Calibri"/>
                          <a:cs typeface="Times New Roman"/>
                        </a:rPr>
                        <a:t>Dumais</a:t>
                      </a: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/Senator</a:t>
                      </a:r>
                      <a:r>
                        <a:rPr lang="en-US" sz="1200" b="1" baseline="0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 Smith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Fail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N/A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Child Support - Shared Physical Custody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HB0731/SB0638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Delegate </a:t>
                      </a:r>
                      <a:r>
                        <a:rPr lang="en-US" sz="1200" b="1" dirty="0" err="1" smtClean="0">
                          <a:latin typeface="Garamond" pitchFamily="18" charset="0"/>
                          <a:ea typeface="Calibri"/>
                          <a:cs typeface="Times New Roman"/>
                        </a:rPr>
                        <a:t>Dumais</a:t>
                      </a: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/Senator Smith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Fail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N/A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Child Support Guidelines - Revision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HB0732/SB0763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Delegate </a:t>
                      </a:r>
                      <a:r>
                        <a:rPr lang="en-US" sz="1200" b="1" dirty="0" err="1" smtClean="0">
                          <a:latin typeface="Garamond" pitchFamily="18" charset="0"/>
                          <a:ea typeface="Calibri"/>
                          <a:cs typeface="Times New Roman"/>
                        </a:rPr>
                        <a:t>Dumais</a:t>
                      </a: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/Senator Smith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Fail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N/A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Family Law - Child Support - Eligibility of a Child Who Has Attained the Age of 18 Years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HB0937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Delegate Hill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Fail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N/A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Child Support - Lien Against Monetary Award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SB0023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Departmental Legislation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Fail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N/A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Family Law - Paternity and Birth Certificates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HB0373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Departmental Legislation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Fail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N/A</a:t>
                      </a:r>
                      <a:endParaRPr lang="en-US" sz="12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7779" marR="4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3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2020 General Assembly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9738" y="6096000"/>
            <a:ext cx="2133600" cy="365125"/>
          </a:xfrm>
        </p:spPr>
        <p:txBody>
          <a:bodyPr/>
          <a:lstStyle/>
          <a:p>
            <a:pPr>
              <a:defRPr/>
            </a:pPr>
            <a:fld id="{6E17E710-5E45-463D-A705-924CAA4568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173" name="AutoShape 8" descr="Image result for january through april calen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174" name="AutoShape 10" descr="Image result for january through april calen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4267200" cy="449580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828800" y="2514600"/>
            <a:ext cx="2286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3406140" y="4434840"/>
            <a:ext cx="25146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1469255"/>
            <a:ext cx="3048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January  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8, 2020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General Assembly always convenes on the 2</a:t>
            </a:r>
            <a:r>
              <a:rPr lang="en-US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Wednesday of each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January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Duration: 90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Days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April  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6, 2020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90th Day – Adjournment “Sine Die” Monday</a:t>
            </a:r>
          </a:p>
        </p:txBody>
      </p:sp>
    </p:spTree>
    <p:extLst>
      <p:ext uri="{BB962C8B-B14F-4D97-AF65-F5344CB8AC3E}">
        <p14:creationId xmlns:p14="http://schemas.microsoft.com/office/powerpoint/2010/main" val="27472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2019 Interim Issues of Interest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9738" y="6096000"/>
            <a:ext cx="2133600" cy="365125"/>
          </a:xfrm>
        </p:spPr>
        <p:txBody>
          <a:bodyPr/>
          <a:lstStyle/>
          <a:p>
            <a:pPr>
              <a:defRPr/>
            </a:pPr>
            <a:fld id="{15C399CB-A65E-4346-871A-BE55DDC931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381000" y="914400"/>
            <a:ext cx="8229600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Possible Departmental Legislation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Responding to federal mandates</a:t>
            </a:r>
          </a:p>
          <a:p>
            <a:pPr marL="108585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</a:rPr>
              <a:t>Incarcerated Obligors</a:t>
            </a:r>
          </a:p>
          <a:p>
            <a:pPr marL="108585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</a:rPr>
              <a:t>Annual Federal Fee increase </a:t>
            </a:r>
          </a:p>
          <a:p>
            <a:pPr marL="108585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Independent Contractors Legislation </a:t>
            </a:r>
            <a:endParaRPr lang="en-US" sz="20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Child Support Guidelines Committee Legislation </a:t>
            </a:r>
            <a:endParaRPr lang="en-US" sz="4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Consolidation of bills</a:t>
            </a:r>
          </a:p>
          <a:p>
            <a:pPr marL="108585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</a:rPr>
              <a:t>Combining Potential Income, Voluntary Impoverishment, and No Support Order with Guidelines Revisions</a:t>
            </a:r>
          </a:p>
          <a:p>
            <a:pPr lvl="1" indent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Reintroduction of Shared Physical Custody bill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Omitting Multi Family and Deviations bill—will revisit in a future session</a:t>
            </a:r>
          </a:p>
          <a:p>
            <a:pPr marL="108585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Special Thanks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9738" y="6096000"/>
            <a:ext cx="2133600" cy="365125"/>
          </a:xfrm>
        </p:spPr>
        <p:txBody>
          <a:bodyPr/>
          <a:lstStyle/>
          <a:p>
            <a:pPr>
              <a:defRPr/>
            </a:pPr>
            <a:fld id="{83E67C26-F3F1-42A4-989A-335B63078E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532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229600" cy="4572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 smtClean="0"/>
              <a:t>OGA would like to thank DHS Central Staff &amp; Leadership, MASSD, Affiliates, Communications Team, Office of the Attorney General and MASSB for their ongoing support, technical assistance and counsel.</a:t>
            </a:r>
          </a:p>
        </p:txBody>
      </p:sp>
    </p:spTree>
    <p:extLst>
      <p:ext uri="{BB962C8B-B14F-4D97-AF65-F5344CB8AC3E}">
        <p14:creationId xmlns:p14="http://schemas.microsoft.com/office/powerpoint/2010/main" val="756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HS powerpoint template 2017 (5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92149BA125A4DBA29E20D23FF6F07" ma:contentTypeVersion="4" ma:contentTypeDescription="Create a new document." ma:contentTypeScope="" ma:versionID="f75b5a14bf6f4846a80cb9ff816b24d6">
  <xsd:schema xmlns:xsd="http://www.w3.org/2001/XMLSchema" xmlns:xs="http://www.w3.org/2001/XMLSchema" xmlns:p="http://schemas.microsoft.com/office/2006/metadata/properties" xmlns:ns2="baef2820-6b11-4694-96a8-3a6c53cf250b" xmlns:ns3="3f6b5055-1967-4606-b0e6-6c1398a999ef" targetNamespace="http://schemas.microsoft.com/office/2006/metadata/properties" ma:root="true" ma:fieldsID="01a686146dace8e4018571f27dbe3589" ns2:_="" ns3:_="">
    <xsd:import namespace="baef2820-6b11-4694-96a8-3a6c53cf250b"/>
    <xsd:import namespace="3f6b5055-1967-4606-b0e6-6c1398a999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f2820-6b11-4694-96a8-3a6c53cf2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b5055-1967-4606-b0e6-6c1398a999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8AF0D6-25C1-4032-8A87-01CDFEE9AB03}"/>
</file>

<file path=customXml/itemProps2.xml><?xml version="1.0" encoding="utf-8"?>
<ds:datastoreItem xmlns:ds="http://schemas.openxmlformats.org/officeDocument/2006/customXml" ds:itemID="{0D412DB4-2222-496D-87F5-38DA6FEA4E94}"/>
</file>

<file path=customXml/itemProps3.xml><?xml version="1.0" encoding="utf-8"?>
<ds:datastoreItem xmlns:ds="http://schemas.openxmlformats.org/officeDocument/2006/customXml" ds:itemID="{F71FB80D-9C22-4A61-AA01-302AF4BA146D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589</Words>
  <Application>Microsoft Office PowerPoint</Application>
  <PresentationFormat>On-screen Show (4:3)</PresentationFormat>
  <Paragraphs>171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DHS powerpoint template 2017 (5)</vt:lpstr>
      <vt:lpstr>PowerPoint Presentation</vt:lpstr>
      <vt:lpstr>Agenda</vt:lpstr>
      <vt:lpstr>DHS Overview</vt:lpstr>
      <vt:lpstr>OGA – What We Do</vt:lpstr>
      <vt:lpstr>2019 Legislation - Snapshot </vt:lpstr>
      <vt:lpstr> CSA Legislation Passed and Failed</vt:lpstr>
      <vt:lpstr>2020 General Assembly</vt:lpstr>
      <vt:lpstr>2019 Interim Issues of Interest</vt:lpstr>
      <vt:lpstr>Special Thanks</vt:lpstr>
      <vt:lpstr>Discussion and Contact</vt:lpstr>
    </vt:vector>
  </TitlesOfParts>
  <Company>DHR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DHRAdmin</dc:creator>
  <cp:lastModifiedBy>DHRAdmin</cp:lastModifiedBy>
  <cp:revision>7</cp:revision>
  <dcterms:created xsi:type="dcterms:W3CDTF">2019-10-15T19:38:48Z</dcterms:created>
  <dcterms:modified xsi:type="dcterms:W3CDTF">2019-10-16T19:35:44Z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0x010100FDE92149BA125A4DBA29E20D23FF6F07</vt:lpwstr>
  </property>
</Properties>
</file>